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7818CA20-BA7D-4841-9F3B-63956755F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5E21288E-D47E-1248-B3FC-D80F1E76A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564276B1-DBE4-9842-868D-948FD3CB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92204750-96A3-764B-A832-EC28168A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1DF3E227-E89C-F64E-A3C5-BE5A967A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4511307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D58C1CF-FF6D-B34A-9AE6-548D7C48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CED31C76-41E5-124F-8EA4-532DD13BA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F9F0B805-2925-894B-BE03-C8C88D9D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3A66ED8D-3D71-924C-842C-F35F294BE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0DF967B3-A963-5F4D-9C0F-D9B47F83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2137811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="" xmlns:a16="http://schemas.microsoft.com/office/drawing/2014/main" id="{C1718A5A-DC1A-8640-B3A0-9D372E562B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1BB6C7D3-D345-054E-879D-95F83D17D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3970B59F-A3AC-974F-B576-B790F9AB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DF17CCB6-C18E-1142-85E3-C899DDD26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F095DE65-930C-0C4E-A4D5-C249735C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5338530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CA7B505A-7D5B-6D4F-AF7A-677B7894B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C6B4A78A-5BAD-244F-8CB9-2A4E27113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0DD2A0EB-13BF-2C48-9356-1BE2622B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3BB4D9C1-4AD9-384B-A43B-15D801A3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DC901AF9-FC25-4D48-BE73-FA9777AA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462778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3672C485-957A-BB41-98AA-40FA345FD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0F6CD049-92C3-4340-9DD2-6C288BB7E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A7AAD51F-C1A9-EC46-8A08-57DA95BD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255B1249-048F-7143-B46F-CAD363D3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4CC3D618-D640-AE43-80A7-5FC74559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16023920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FE3C9A1-D03E-3C43-9B1C-5C67B0BB8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40F83CE7-9327-2A47-B419-A48009D87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D7C06E0A-EC3A-604B-ACF9-D36702DC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C23892DB-D45F-484C-8534-730FDD4E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A35B67D0-F746-0F47-AE58-BCDE2E99A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F08B4004-7288-EF45-85D6-C4B1C463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525652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DBD1FEF2-70C0-9746-B78F-5BB5EA0C2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55FB6CE6-2A73-A945-998C-AD7ACE536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9C26827A-708F-D140-8B07-C8C3DE608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="" xmlns:a16="http://schemas.microsoft.com/office/drawing/2014/main" id="{E3677A79-3DCC-1B43-91BF-7184CE24D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="" xmlns:a16="http://schemas.microsoft.com/office/drawing/2014/main" id="{5E2C5B54-397C-F845-8FF6-ED6A28548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="" xmlns:a16="http://schemas.microsoft.com/office/drawing/2014/main" id="{2AED498B-3234-8A40-ADAC-94E63F53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="" xmlns:a16="http://schemas.microsoft.com/office/drawing/2014/main" id="{D516F182-40BD-6644-8854-10F334E0D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="" xmlns:a16="http://schemas.microsoft.com/office/drawing/2014/main" id="{350E7E79-8E42-2742-A60B-09D02C18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1886041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562103D-BC74-FB43-9E84-C3DEC8BA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="" xmlns:a16="http://schemas.microsoft.com/office/drawing/2014/main" id="{FD39A88A-2D95-FF4D-B78B-EF08E191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="" xmlns:a16="http://schemas.microsoft.com/office/drawing/2014/main" id="{DB021C93-2534-6D4D-8924-6D206647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="" xmlns:a16="http://schemas.microsoft.com/office/drawing/2014/main" id="{47631B08-BCE5-1549-B2FC-F44A296F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42901479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EBC1995B-34DD-CC40-A7E3-67889A08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="" xmlns:a16="http://schemas.microsoft.com/office/drawing/2014/main" id="{E837D62A-C561-D442-A000-85A50F34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="" xmlns:a16="http://schemas.microsoft.com/office/drawing/2014/main" id="{CCCD376E-5726-8441-8810-303D56FD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11190764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BA829EFB-9DAB-5145-927B-75E252DB2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CFF4048C-E0A6-B543-8F1D-E2D6A14A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FAEC586D-BB33-5743-A550-06908D05E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4D55EE87-17E9-854B-AAF6-D72200D5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AE95AF70-D9D9-6A41-84BF-97FE9477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1406D005-E252-3942-9FEC-67BFA459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8585234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DC6DB05-142B-7345-A9C8-77D6A5551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="" xmlns:a16="http://schemas.microsoft.com/office/drawing/2014/main" id="{CD61AAB0-81B7-2B4A-B295-637D59694A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F8BDF78C-CDF9-B349-8A99-A65CD10B0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F589A385-FDAA-8948-BE6B-8D8B3405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53091F83-FB41-E645-B804-8BEF9B49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E37BE41A-F2E5-9A44-90CE-54B111B24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25988091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="" xmlns:a16="http://schemas.microsoft.com/office/drawing/2014/main" id="{88A04C3F-6C84-6E4C-88EB-D4D694B8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4FAF36EF-B077-194E-904E-37696929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02E5A563-20DB-9B4A-8FB8-D425A6A0A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DFA27-9C15-F544-A3E9-9535D22B4986}" type="datetimeFigureOut">
              <a:rPr lang="ar-AE" smtClean="0"/>
              <a:pPr/>
              <a:t>08/03/1443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7C8B7109-E82A-474C-986A-C28BC7B1C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738BEA55-1A53-3C42-BC91-3929C2AC4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69728-908F-F543-A20C-5E02C14716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="" xmlns:p14="http://schemas.microsoft.com/office/powerpoint/2010/main" val="75378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m.wikipedia.org/wiki/%D8%AA%D8%B4%D9%86%D8%BA%D8%AA%D8%B4%D9%88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ar.m.wikipedia.org/wiki/%D8%A7%D9%84%D9%84%D8%BA%D8%A9_%D8%A7%D9%84%D8%B5%D9%8A%D9%86%D9%8A%D8%A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r.m.wikipedia.org/wiki/%D9%84%D9%8A%D9%88_%D9%8A%D8%A7%D9%86%D8%BA" TargetMode="External"/><Relationship Id="rId5" Type="http://schemas.openxmlformats.org/officeDocument/2006/relationships/hyperlink" Target="https://ar.m.wikipedia.org/wiki/%D8%A7%D9%84%D8%B5%D9%8A%D9%86" TargetMode="External"/><Relationship Id="rId4" Type="http://schemas.openxmlformats.org/officeDocument/2006/relationships/hyperlink" Target="https://ar.m.wikipedia.org/wiki/%D8%AE%D9%86%D8%A7%D9%86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ar.m.wikipedia.org/wiki/%D9%85%D8%AC%D9%84%D8%B3_%D8%A7%D9%84%D8%AF%D9%88%D9%85%D8%A7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ar.m.wikipedia.org/wiki/%D9%85%D9%87%D9%86%D8%AF%D8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m.wikipedia.org/wiki/%D9%81%D9%88%D8%B3%D8%AA%D9%88%D9%83_6" TargetMode="External"/><Relationship Id="rId5" Type="http://schemas.openxmlformats.org/officeDocument/2006/relationships/hyperlink" Target="https://ar.m.wikipedia.org/wiki/%D8%A7%D9%84%D9%85%D8%B1%D8%A3%D8%A9_%D9%81%D9%8A_%D8%A7%D9%84%D9%81%D8%B6%D8%A7%D8%A1" TargetMode="External"/><Relationship Id="rId4" Type="http://schemas.openxmlformats.org/officeDocument/2006/relationships/hyperlink" Target="https://ar.m.wikipedia.org/wiki/%D8%B1%D8%A7%D8%A6%D8%AF_%D9%81%D8%B6%D8%A7%D8%A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ar.m.wikipedia.org/wiki/%D9%81%D9%8A%D8%B2%D9%8A%D8%A7%D8%A6%D9%8A" TargetMode="External"/><Relationship Id="rId7" Type="http://schemas.openxmlformats.org/officeDocument/2006/relationships/hyperlink" Target="https://ar.m.wikipedia.org/wiki/%D8%B3%D8%A7%D9%84%D9%8A_%D8%B1%D8%A7%D9%8A%D8%AF" TargetMode="External"/><Relationship Id="rId2" Type="http://schemas.openxmlformats.org/officeDocument/2006/relationships/hyperlink" Target="https://ar.m.wikipedia.org/wiki/%D8%A7%D9%84%D9%84%D8%BA%D8%A9_%D8%A7%D9%84%D8%A5%D9%86%D8%AC%D9%84%D9%8A%D8%B2%D9%8A%D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m.wikipedia.org/wiki/%D9%86%D8%A7%D8%B3%D8%A7" TargetMode="External"/><Relationship Id="rId5" Type="http://schemas.openxmlformats.org/officeDocument/2006/relationships/hyperlink" Target="https://ar.m.wikipedia.org/wiki/%D8%B1%D8%A7%D8%A6%D8%AF_%D9%81%D8%B6%D8%A7%D8%A1" TargetMode="External"/><Relationship Id="rId4" Type="http://schemas.openxmlformats.org/officeDocument/2006/relationships/hyperlink" Target="https://ar.m.wikipedia.org/wiki/%D8%A3%D9%85%D8%B1%D9%8A%D9%83%D9%8A%D9%88%D9%86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ar.m.wikipedia.org/wiki/%D9%81%D8%B6%D8%A7%D8%A1_(%D8%AA%D9%88%D8%B6%D9%8A%D8%AD)" TargetMode="External"/><Relationship Id="rId3" Type="http://schemas.openxmlformats.org/officeDocument/2006/relationships/hyperlink" Target="https://ar.m.wikipedia.org/wiki/%D9%85%D9%88%D9%86%D8%AA%D8%B1%D9%8A%D8%A7%D9%84" TargetMode="External"/><Relationship Id="rId7" Type="http://schemas.openxmlformats.org/officeDocument/2006/relationships/hyperlink" Target="https://ar.m.wikipedia.org/wiki/%D9%83%D9%86%D8%AF%D8%A7" TargetMode="External"/><Relationship Id="rId2" Type="http://schemas.openxmlformats.org/officeDocument/2006/relationships/hyperlink" Target="https://ar.m.wikipedia.org/wiki/%D8%A7%D9%84%D9%84%D8%BA%D8%A9_%D8%A7%D9%84%D8%A5%D9%86%D8%AC%D9%84%D9%8A%D8%B2%D9%8A%D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m.wikipedia.org/wiki/%D8%AD%D8%A7%D9%83%D9%85_%D8%B9%D8%A7%D9%85_%D9%83%D9%86%D8%AF%D8%A7" TargetMode="External"/><Relationship Id="rId5" Type="http://schemas.openxmlformats.org/officeDocument/2006/relationships/hyperlink" Target="https://ar.m.wikipedia.org/wiki/1963" TargetMode="External"/><Relationship Id="rId4" Type="http://schemas.openxmlformats.org/officeDocument/2006/relationships/hyperlink" Target="https://ar.m.wikipedia.org/wiki/20_%D8%A3%D9%83%D8%AA%D9%88%D8%A8%D8%B1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latin typeface="Kunstler Script" pitchFamily="66" charset="0"/>
              </a:rPr>
              <a:t>موضوع الأسبوع العالمي للفضاء لعام 2021 هو </a:t>
            </a:r>
            <a:br>
              <a:rPr lang="ar-SA" dirty="0" smtClean="0">
                <a:latin typeface="Kunstler Script" pitchFamily="66" charset="0"/>
              </a:rPr>
            </a:br>
            <a:r>
              <a:rPr lang="ar-SA" dirty="0" smtClean="0">
                <a:latin typeface="Kunstler Script" pitchFamily="66" charset="0"/>
              </a:rPr>
              <a:t>                    </a:t>
            </a:r>
            <a:r>
              <a:rPr lang="ar-SA" dirty="0" smtClean="0">
                <a:latin typeface="Matura MT Script Capitals" pitchFamily="66" charset="0"/>
              </a:rPr>
              <a:t>❞المرأة في الفضاء❝</a:t>
            </a:r>
            <a:endParaRPr lang="ar-SA" dirty="0">
              <a:latin typeface="Matura MT Script Capitals" pitchFamily="66" charset="0"/>
            </a:endParaRPr>
          </a:p>
        </p:txBody>
      </p:sp>
      <p:pic>
        <p:nvPicPr>
          <p:cNvPr id="8" name="عنصر نائب للمحتوى 7" descr="الفضاء22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665635"/>
            <a:ext cx="5157787" cy="3363468"/>
          </a:xfrm>
        </p:spPr>
      </p:pic>
      <p:pic>
        <p:nvPicPr>
          <p:cNvPr id="7" name="عنصر نائب للمحتوى 6" descr="الفضاء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381884" y="2786058"/>
            <a:ext cx="2829522" cy="3220265"/>
          </a:xfr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2DD5207-EA77-1042-955F-A2EFB55F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1809" y="833034"/>
            <a:ext cx="9144000" cy="238760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Kunstler Script" pitchFamily="66" charset="0"/>
              </a:rPr>
              <a:t>اسبوع</a:t>
            </a:r>
            <a:r>
              <a:rPr lang="en-US" b="1" dirty="0">
                <a:solidFill>
                  <a:srgbClr val="FF0000"/>
                </a:solidFill>
                <a:latin typeface="Kunstler Script" pitchFamily="66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unstler Script" pitchFamily="66" charset="0"/>
              </a:rPr>
              <a:t>الفضاء</a:t>
            </a:r>
            <a:r>
              <a:rPr lang="en-US" b="1" dirty="0">
                <a:solidFill>
                  <a:srgbClr val="FF0000"/>
                </a:solidFill>
                <a:latin typeface="Kunstler Script" pitchFamily="66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unstler Script" pitchFamily="66" charset="0"/>
              </a:rPr>
              <a:t>العالمي</a:t>
            </a:r>
            <a:r>
              <a:rPr lang="en-US" b="1" dirty="0">
                <a:solidFill>
                  <a:srgbClr val="FF0000"/>
                </a:solidFill>
                <a:latin typeface="Kunstler Script" pitchFamily="66" charset="0"/>
              </a:rPr>
              <a:t> </a:t>
            </a:r>
            <a:br>
              <a:rPr lang="en-US" b="1" dirty="0">
                <a:solidFill>
                  <a:srgbClr val="FF0000"/>
                </a:solidFill>
                <a:latin typeface="Kunstler Script" pitchFamily="66" charset="0"/>
              </a:rPr>
            </a:br>
            <a:r>
              <a:rPr lang="en-US" b="1" dirty="0" err="1">
                <a:solidFill>
                  <a:srgbClr val="FF0000"/>
                </a:solidFill>
                <a:latin typeface="Kunstler Script" pitchFamily="66" charset="0"/>
              </a:rPr>
              <a:t>النساء</a:t>
            </a:r>
            <a:r>
              <a:rPr lang="en-US" b="1" dirty="0">
                <a:solidFill>
                  <a:srgbClr val="FF0000"/>
                </a:solidFill>
                <a:latin typeface="Kunstler Script" pitchFamily="66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unstler Script" pitchFamily="66" charset="0"/>
              </a:rPr>
              <a:t>في</a:t>
            </a:r>
            <a:r>
              <a:rPr lang="en-US" b="1" dirty="0">
                <a:solidFill>
                  <a:srgbClr val="FF0000"/>
                </a:solidFill>
                <a:latin typeface="Kunstler Script" pitchFamily="66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unstler Script" pitchFamily="66" charset="0"/>
              </a:rPr>
              <a:t>الفضاء</a:t>
            </a:r>
            <a:r>
              <a:rPr lang="en-US" b="1" dirty="0">
                <a:solidFill>
                  <a:srgbClr val="FF0000"/>
                </a:solidFill>
                <a:latin typeface="Kunstler Script" pitchFamily="66" charset="0"/>
              </a:rPr>
              <a:t> </a:t>
            </a:r>
            <a:endParaRPr lang="ar-AE" b="1" dirty="0">
              <a:solidFill>
                <a:srgbClr val="FF0000"/>
              </a:solidFill>
              <a:latin typeface="Kunstler Script" pitchFamily="66" charset="0"/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91CD8B2E-54D9-1B43-A90E-B20EB73C7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3481" y="3441370"/>
            <a:ext cx="9144000" cy="1655762"/>
          </a:xfrm>
        </p:spPr>
        <p:txBody>
          <a:bodyPr>
            <a:normAutofit/>
          </a:bodyPr>
          <a:lstStyle/>
          <a:p>
            <a:r>
              <a:rPr lang="ar-AE" b="1" i="0" dirty="0" err="1">
                <a:solidFill>
                  <a:srgbClr val="202122"/>
                </a:solidFill>
                <a:effectLst/>
                <a:latin typeface="-apple-system"/>
              </a:rPr>
              <a:t>ليو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 </a:t>
            </a:r>
            <a:r>
              <a:rPr lang="ar-AE" b="1" i="0" dirty="0" err="1">
                <a:solidFill>
                  <a:srgbClr val="202122"/>
                </a:solidFill>
                <a:effectLst/>
                <a:latin typeface="-apple-system"/>
              </a:rPr>
              <a:t>يانغ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 (</a:t>
            </a:r>
            <a:r>
              <a:rPr lang="ar-AE" b="0" i="0" u="none" strike="noStrike" dirty="0">
                <a:solidFill>
                  <a:srgbClr val="3366CC"/>
                </a:solidFill>
                <a:effectLst/>
                <a:latin typeface="-apple-system"/>
                <a:hlinkClick r:id="rId2" tooltip="اللغة الصينية"/>
              </a:rPr>
              <a:t>بالصينية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: </a:t>
            </a:r>
            <a:r>
              <a:rPr lang="ja-JP" altLang="en-US" b="0" i="0" dirty="0">
                <a:solidFill>
                  <a:srgbClr val="202122"/>
                </a:solidFill>
                <a:effectLst/>
                <a:latin typeface="-apple-system"/>
              </a:rPr>
              <a:t>刘洋</a:t>
            </a:r>
            <a:r>
              <a:rPr lang="en-US" altLang="ja-JP" b="0" i="0" dirty="0">
                <a:solidFill>
                  <a:srgbClr val="202122"/>
                </a:solidFill>
                <a:effectLst/>
                <a:latin typeface="-apple-system"/>
              </a:rPr>
              <a:t>) 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مواليد 6 أكتوبر 1978 في </a:t>
            </a:r>
            <a:r>
              <a:rPr lang="ar-AE" b="0" i="0" u="none" strike="noStrike" dirty="0" err="1">
                <a:solidFill>
                  <a:srgbClr val="3366CC"/>
                </a:solidFill>
                <a:effectLst/>
                <a:latin typeface="-apple-system"/>
                <a:hlinkClick r:id="rId3" tooltip="تشنغتشو"/>
              </a:rPr>
              <a:t>تشنغتشو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، </a:t>
            </a:r>
            <a:r>
              <a:rPr lang="ar-AE" b="0" i="0" u="none" strike="noStrike" dirty="0" err="1">
                <a:solidFill>
                  <a:srgbClr val="3366CC"/>
                </a:solidFill>
                <a:effectLst/>
                <a:latin typeface="-apple-system"/>
                <a:hlinkClick r:id="rId4" tooltip="خنان"/>
              </a:rPr>
              <a:t>هنان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، </a:t>
            </a:r>
            <a:r>
              <a:rPr lang="ar-AE" b="0" i="0" u="none" strike="noStrike" dirty="0">
                <a:solidFill>
                  <a:srgbClr val="3366CC"/>
                </a:solidFill>
                <a:effectLst/>
                <a:latin typeface="-apple-system"/>
                <a:hlinkClick r:id="rId5" tooltip="الصين"/>
              </a:rPr>
              <a:t>الصين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،هي طيارة ورائدة فضاء وهي أول صينية تصبح رائدة فضاء.</a:t>
            </a:r>
            <a:r>
              <a:rPr lang="ar-AE" b="0" i="0" u="none" strike="noStrike" baseline="30000" dirty="0">
                <a:solidFill>
                  <a:srgbClr val="3366CC"/>
                </a:solidFill>
                <a:effectLst/>
                <a:latin typeface="inherit"/>
                <a:hlinkClick r:id="rId6"/>
              </a:rPr>
              <a:t>[1]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 شغلت منصب عضو طاقم على سفينة الفضاء </a:t>
            </a:r>
            <a:r>
              <a:rPr lang="ar-AE" b="0" i="0" dirty="0" err="1">
                <a:solidFill>
                  <a:srgbClr val="202122"/>
                </a:solidFill>
                <a:effectLst/>
                <a:latin typeface="-apple-system"/>
              </a:rPr>
              <a:t>شنتشو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 </a:t>
            </a:r>
            <a:r>
              <a:rPr lang="ar-AE" b="0" i="0" dirty="0" smtClean="0">
                <a:solidFill>
                  <a:srgbClr val="202122"/>
                </a:solidFill>
                <a:effectLst/>
                <a:latin typeface="-apple-system"/>
              </a:rPr>
              <a:t>9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 وفي 16 يونيو 2012، أصبحت </a:t>
            </a:r>
            <a:r>
              <a:rPr lang="ar-AE" b="0" i="0" dirty="0" err="1">
                <a:solidFill>
                  <a:srgbClr val="202122"/>
                </a:solidFill>
                <a:effectLst/>
                <a:latin typeface="-apple-system"/>
              </a:rPr>
              <a:t>ليو</a:t>
            </a:r>
            <a:r>
              <a:rPr lang="ar-AE" b="0" i="0" dirty="0">
                <a:solidFill>
                  <a:srgbClr val="202122"/>
                </a:solidFill>
                <a:effectLst/>
                <a:latin typeface="-apple-system"/>
              </a:rPr>
              <a:t> أول امرأة صينية تزور الفضاء</a:t>
            </a:r>
            <a:endParaRPr lang="en-US" b="0" i="0" dirty="0">
              <a:solidFill>
                <a:srgbClr val="202122"/>
              </a:solidFill>
              <a:effectLst/>
              <a:latin typeface="-apple-system"/>
            </a:endParaRPr>
          </a:p>
          <a:p>
            <a:endParaRPr lang="en-US" dirty="0">
              <a:solidFill>
                <a:srgbClr val="202122"/>
              </a:solidFill>
              <a:latin typeface="-apple-system"/>
            </a:endParaRPr>
          </a:p>
          <a:p>
            <a:endParaRPr lang="ar-AE" dirty="0"/>
          </a:p>
        </p:txBody>
      </p:sp>
      <p:pic>
        <p:nvPicPr>
          <p:cNvPr id="4" name="صورة 4">
            <a:extLst>
              <a:ext uri="{FF2B5EF4-FFF2-40B4-BE49-F238E27FC236}">
                <a16:creationId xmlns="" xmlns:a16="http://schemas.microsoft.com/office/drawing/2014/main" id="{058F61DD-DB40-3941-AA2A-1577DC97D0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383" y="4495582"/>
            <a:ext cx="2096324" cy="21834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61619146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6FCFB939-02C1-8642-B896-C27D3CC71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558" y="382796"/>
            <a:ext cx="10515600" cy="1325563"/>
          </a:xfrm>
        </p:spPr>
        <p:txBody>
          <a:bodyPr/>
          <a:lstStyle/>
          <a:p>
            <a:r>
              <a:rPr lang="en-US"/>
              <a:t>                            النساء في الفضاء 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24B56E39-6904-F240-9534-39C7E9454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115" y="2073028"/>
            <a:ext cx="10515600" cy="4351338"/>
          </a:xfrm>
        </p:spPr>
        <p:txBody>
          <a:bodyPr>
            <a:normAutofit/>
          </a:bodyPr>
          <a:lstStyle/>
          <a:p>
            <a:r>
              <a:rPr lang="ar-AE" sz="2000" b="1" i="0" dirty="0" err="1">
                <a:solidFill>
                  <a:srgbClr val="202122"/>
                </a:solidFill>
                <a:effectLst/>
                <a:latin typeface="-apple-system"/>
              </a:rPr>
              <a:t>فالنتينا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 </a:t>
            </a:r>
            <a:r>
              <a:rPr lang="ar-AE" sz="2000" b="1" i="0" dirty="0" err="1">
                <a:solidFill>
                  <a:srgbClr val="202122"/>
                </a:solidFill>
                <a:effectLst/>
                <a:latin typeface="-apple-system"/>
              </a:rPr>
              <a:t>فلاديميروفنا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 </a:t>
            </a:r>
            <a:r>
              <a:rPr lang="ar-AE" sz="2000" b="1" i="0" dirty="0" err="1">
                <a:solidFill>
                  <a:srgbClr val="202122"/>
                </a:solidFill>
                <a:effectLst/>
                <a:latin typeface="-apple-system"/>
              </a:rPr>
              <a:t>تريشكوفا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 (روسية: </a:t>
            </a:r>
            <a:r>
              <a:rPr lang="az-Cyrl-AZ" sz="2000" b="1" i="0" dirty="0">
                <a:solidFill>
                  <a:srgbClr val="202122"/>
                </a:solidFill>
                <a:effectLst/>
                <a:latin typeface="-apple-system"/>
              </a:rPr>
              <a:t>Валентина Владимировна </a:t>
            </a:r>
            <a:r>
              <a:rPr lang="af-ZA" sz="2000" b="1" i="0" dirty="0">
                <a:solidFill>
                  <a:srgbClr val="202122"/>
                </a:solidFill>
                <a:effectLst/>
                <a:latin typeface="-apple-system"/>
              </a:rPr>
              <a:t>ʲ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 مواليد 6 آذار\مارس 1937) </a:t>
            </a:r>
            <a:r>
              <a:rPr lang="ar-AE" sz="2000" b="1" i="0" u="none" strike="noStrike" dirty="0">
                <a:solidFill>
                  <a:srgbClr val="3366CC"/>
                </a:solidFill>
                <a:effectLst/>
                <a:latin typeface="-apple-system"/>
                <a:hlinkClick r:id="rId2" tooltip="مهندس"/>
              </a:rPr>
              <a:t>مهندسة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 روسيّة، عضو في </a:t>
            </a:r>
            <a:r>
              <a:rPr lang="ar-AE" sz="2000" b="1" i="0" u="none" strike="noStrike" dirty="0">
                <a:solidFill>
                  <a:srgbClr val="3366CC"/>
                </a:solidFill>
                <a:effectLst/>
                <a:latin typeface="-apple-system"/>
                <a:hlinkClick r:id="rId3" tooltip="مجلس الدوما"/>
              </a:rPr>
              <a:t>مجلس </a:t>
            </a:r>
            <a:r>
              <a:rPr lang="ar-AE" sz="2000" b="1" i="0" u="none" strike="noStrike" dirty="0" err="1">
                <a:solidFill>
                  <a:srgbClr val="3366CC"/>
                </a:solidFill>
                <a:effectLst/>
                <a:latin typeface="-apple-system"/>
                <a:hlinkClick r:id="rId3" tooltip="مجلس الدوما"/>
              </a:rPr>
              <a:t>الدوما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، </a:t>
            </a:r>
            <a:r>
              <a:rPr lang="ar-AE" sz="2000" b="1" i="0" u="none" strike="noStrike" dirty="0">
                <a:solidFill>
                  <a:srgbClr val="3366CC"/>
                </a:solidFill>
                <a:effectLst/>
                <a:latin typeface="-apple-system"/>
                <a:hlinkClick r:id="rId4" tooltip="رائد فضاء"/>
              </a:rPr>
              <a:t>ورائدة فضاء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 سابقة. وهي أول وأصغر </a:t>
            </a:r>
            <a:r>
              <a:rPr lang="ar-AE" sz="2000" b="1" i="0" u="none" strike="noStrike" dirty="0">
                <a:solidFill>
                  <a:srgbClr val="3366CC"/>
                </a:solidFill>
                <a:effectLst/>
                <a:latin typeface="-apple-system"/>
                <a:hlinkClick r:id="rId5" tooltip="المرأة في الفضاء"/>
              </a:rPr>
              <a:t>امرأة تصعد إلى الفضاء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، حيث أنجزت مهمّة منفردة في </a:t>
            </a:r>
            <a:r>
              <a:rPr lang="ar-AE" sz="2000" b="1" i="0" u="none" strike="noStrike" dirty="0" err="1">
                <a:solidFill>
                  <a:srgbClr val="3366CC"/>
                </a:solidFill>
                <a:effectLst/>
                <a:latin typeface="-apple-system"/>
                <a:hlinkClick r:id="rId6" tooltip="فوستوك 6"/>
              </a:rPr>
              <a:t>فوستوك</a:t>
            </a:r>
            <a:r>
              <a:rPr lang="ar-AE" sz="2000" b="1" i="0" u="none" strike="noStrike" dirty="0">
                <a:solidFill>
                  <a:srgbClr val="3366CC"/>
                </a:solidFill>
                <a:effectLst/>
                <a:latin typeface="-apple-system"/>
                <a:hlinkClick r:id="rId6" tooltip="فوستوك 6"/>
              </a:rPr>
              <a:t> 6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 في 16 حزيران (يونيو) 1963. دارت حول الأرض 48 مرّة، وقضت ما يقارب من ثلاثة أيام في الفضاء، </a:t>
            </a:r>
            <a:r>
              <a:rPr lang="ar-AE" sz="2000" b="1" i="0" dirty="0" err="1">
                <a:solidFill>
                  <a:srgbClr val="202122"/>
                </a:solidFill>
                <a:effectLst/>
                <a:latin typeface="-apple-system"/>
              </a:rPr>
              <a:t>و</a:t>
            </a:r>
            <a:endParaRPr lang="en-US" sz="2000" b="1" i="0" dirty="0">
              <a:solidFill>
                <a:srgbClr val="202122"/>
              </a:solidFill>
              <a:effectLst/>
              <a:latin typeface="-apple-system"/>
            </a:endParaRPr>
          </a:p>
          <a:p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لا تزال إلى الآن المرأة الوحيدة </a:t>
            </a:r>
            <a:r>
              <a:rPr lang="ar-AE" sz="2000" b="1" i="0" dirty="0" err="1">
                <a:solidFill>
                  <a:srgbClr val="202122"/>
                </a:solidFill>
                <a:effectLst/>
                <a:latin typeface="-apple-system"/>
              </a:rPr>
              <a:t>الي</a:t>
            </a:r>
            <a:r>
              <a:rPr lang="ar-AE" sz="2000" b="1" i="0" dirty="0">
                <a:solidFill>
                  <a:srgbClr val="202122"/>
                </a:solidFill>
                <a:effectLst/>
                <a:latin typeface="-apple-system"/>
              </a:rPr>
              <a:t> كانت في مهمة فضاء منفردة</a:t>
            </a:r>
            <a:endParaRPr lang="ar-AE" sz="2000" b="1" dirty="0"/>
          </a:p>
        </p:txBody>
      </p:sp>
      <p:pic>
        <p:nvPicPr>
          <p:cNvPr id="4" name="صورة 3">
            <a:extLst>
              <a:ext uri="{FF2B5EF4-FFF2-40B4-BE49-F238E27FC236}">
                <a16:creationId xmlns="" xmlns:a16="http://schemas.microsoft.com/office/drawing/2014/main" id="{5F6FD1EA-EFDD-6743-B2DA-A88B9E2AC9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3469" y="3367706"/>
            <a:ext cx="123825" cy="123825"/>
          </a:xfrm>
          <a:prstGeom prst="rect">
            <a:avLst/>
          </a:prstGeom>
        </p:spPr>
      </p:pic>
      <p:pic>
        <p:nvPicPr>
          <p:cNvPr id="5" name="صورة 5">
            <a:extLst>
              <a:ext uri="{FF2B5EF4-FFF2-40B4-BE49-F238E27FC236}">
                <a16:creationId xmlns="" xmlns:a16="http://schemas.microsoft.com/office/drawing/2014/main" id="{9B9CC808-DAE9-4245-88C0-63DD7F1BB2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76" y="3214686"/>
            <a:ext cx="2414277" cy="31251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5811677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D81046C-F96D-9042-A497-7ED2CC3A0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    النساء في الفضاء 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F337AD16-5F6F-914C-AFE0-B735C7DF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570" y="1875106"/>
            <a:ext cx="10515600" cy="4351338"/>
          </a:xfrm>
        </p:spPr>
        <p:txBody>
          <a:bodyPr/>
          <a:lstStyle/>
          <a:p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سالي </a:t>
            </a:r>
            <a:r>
              <a:rPr lang="ar-AE" b="1" i="0" dirty="0" err="1">
                <a:solidFill>
                  <a:srgbClr val="202122"/>
                </a:solidFill>
                <a:effectLst/>
                <a:latin typeface="-apple-system"/>
              </a:rPr>
              <a:t>كريستن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 </a:t>
            </a:r>
            <a:r>
              <a:rPr lang="ar-AE" b="1" i="0" dirty="0" err="1">
                <a:solidFill>
                  <a:srgbClr val="202122"/>
                </a:solidFill>
                <a:effectLst/>
                <a:latin typeface="-apple-system"/>
              </a:rPr>
              <a:t>رايد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(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2" tooltip="اللغة الإنجليزية"/>
              </a:rPr>
              <a:t>بالإنجليزية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: </a:t>
            </a:r>
            <a:r>
              <a:rPr lang="af-ZA" b="1" i="0" dirty="0">
                <a:solidFill>
                  <a:srgbClr val="202122"/>
                </a:solidFill>
                <a:effectLst/>
                <a:latin typeface="-apple-system"/>
              </a:rPr>
              <a:t>Sally Kristen Ride)‏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3" tooltip="فيزيائي"/>
              </a:rPr>
              <a:t>فيزيائية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4" tooltip="أمريكيون"/>
              </a:rPr>
              <a:t>أمريكية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5" tooltip="رائد فضاء"/>
              </a:rPr>
              <a:t>ورائدة فضاء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سابقة في وكالة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6" tooltip="ناسا"/>
              </a:rPr>
              <a:t>ناسا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. التحقت </a:t>
            </a:r>
            <a:r>
              <a:rPr lang="ar-AE" b="1" i="0" dirty="0" err="1">
                <a:solidFill>
                  <a:srgbClr val="202122"/>
                </a:solidFill>
                <a:effectLst/>
                <a:latin typeface="-apple-system"/>
              </a:rPr>
              <a:t>رايد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 بوكالة ناسا في سنة 1978، وفي سنة 1983 أصبحت أول امرأة أمريكية تصل إلى الفضاء.</a:t>
            </a:r>
            <a:r>
              <a:rPr lang="ar-AE" b="1" i="0" u="none" strike="noStrike" baseline="30000" dirty="0">
                <a:solidFill>
                  <a:srgbClr val="3366CC"/>
                </a:solidFill>
                <a:effectLst/>
                <a:latin typeface="inherit"/>
                <a:hlinkClick r:id="rId7"/>
              </a:rPr>
              <a:t>[12][13]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كان عمرها آنذاك 32 سنة، وبذلك هي أصغر رواد الفضاء الأمريكيين عمراً.</a:t>
            </a:r>
            <a:endParaRPr lang="en-US" b="1" i="0" dirty="0">
              <a:solidFill>
                <a:srgbClr val="202122"/>
              </a:solidFill>
              <a:effectLst/>
              <a:latin typeface="-apple-system"/>
            </a:endParaRPr>
          </a:p>
          <a:p>
            <a:endParaRPr lang="ar-AE" dirty="0"/>
          </a:p>
        </p:txBody>
      </p:sp>
      <p:pic>
        <p:nvPicPr>
          <p:cNvPr id="4" name="صورة 4">
            <a:extLst>
              <a:ext uri="{FF2B5EF4-FFF2-40B4-BE49-F238E27FC236}">
                <a16:creationId xmlns="" xmlns:a16="http://schemas.microsoft.com/office/drawing/2014/main" id="{C38B237B-5D5E-A847-8397-66D2C7FB7A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84" y="3071810"/>
            <a:ext cx="2352675" cy="3143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003664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DEB2968-A9BC-E941-B092-8AC25306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النساء في الفضاء 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27579594-9AFE-0E46-AC7A-6AF510AE1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جولي </a:t>
            </a:r>
            <a:r>
              <a:rPr lang="ar-AE" b="1" i="0" dirty="0" err="1">
                <a:solidFill>
                  <a:srgbClr val="202122"/>
                </a:solidFill>
                <a:effectLst/>
                <a:latin typeface="-apple-system"/>
              </a:rPr>
              <a:t>باييت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(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2" tooltip="اللغة الإنجليزية"/>
              </a:rPr>
              <a:t>بالإنجليزية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: </a:t>
            </a:r>
            <a:r>
              <a:rPr lang="af-ZA" b="1" i="0" dirty="0">
                <a:solidFill>
                  <a:srgbClr val="202122"/>
                </a:solidFill>
                <a:effectLst/>
                <a:latin typeface="-apple-system"/>
              </a:rPr>
              <a:t>Julie Payette)‏ 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ولدت في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3" tooltip="مونتريال"/>
              </a:rPr>
              <a:t>مونتريال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عام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4" tooltip="20 أكتوبر"/>
              </a:rPr>
              <a:t>20 أكتوبر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5" tooltip="1963"/>
              </a:rPr>
              <a:t>1963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هي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6" tooltip="حاكم عام كندا"/>
              </a:rPr>
              <a:t>الحاكم العام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التاسع والعشرون والحالي لكندا ورائِدة فضاء ومُهندسة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7" tooltip="كندا"/>
              </a:rPr>
              <a:t>كندية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وقد شاركت برحلتين إلى </a:t>
            </a:r>
            <a:r>
              <a:rPr lang="ar-AE" b="1" i="0" u="none" strike="noStrike" dirty="0">
                <a:solidFill>
                  <a:srgbClr val="3366CC"/>
                </a:solidFill>
                <a:effectLst/>
                <a:latin typeface="-apple-system"/>
                <a:hlinkClick r:id="rId8" tooltip="فضاء (توضيح)"/>
              </a:rPr>
              <a:t>الفضاء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 وهي </a:t>
            </a:r>
            <a:r>
              <a:rPr lang="af-ZA" b="1" i="0" dirty="0">
                <a:solidFill>
                  <a:srgbClr val="202122"/>
                </a:solidFill>
                <a:effectLst/>
                <a:latin typeface="-apple-system"/>
              </a:rPr>
              <a:t>STS-96 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و</a:t>
            </a:r>
            <a:r>
              <a:rPr lang="af-ZA" b="1" i="0" dirty="0">
                <a:solidFill>
                  <a:srgbClr val="202122"/>
                </a:solidFill>
                <a:effectLst/>
                <a:latin typeface="-apple-system"/>
              </a:rPr>
              <a:t>STS-127 </a:t>
            </a:r>
            <a:r>
              <a:rPr lang="ar-AE" b="1" i="0" dirty="0">
                <a:solidFill>
                  <a:srgbClr val="202122"/>
                </a:solidFill>
                <a:effectLst/>
                <a:latin typeface="-apple-system"/>
              </a:rPr>
              <a:t>التي استغرقت 25 يوم للوصول والعودة</a:t>
            </a:r>
            <a:endParaRPr lang="en-US" b="1" i="0" dirty="0">
              <a:solidFill>
                <a:srgbClr val="202122"/>
              </a:solidFill>
              <a:effectLst/>
              <a:latin typeface="-apple-system"/>
            </a:endParaRPr>
          </a:p>
          <a:p>
            <a:endParaRPr lang="ar-AE" dirty="0"/>
          </a:p>
        </p:txBody>
      </p:sp>
      <p:pic>
        <p:nvPicPr>
          <p:cNvPr id="4" name="صورة 4">
            <a:extLst>
              <a:ext uri="{FF2B5EF4-FFF2-40B4-BE49-F238E27FC236}">
                <a16:creationId xmlns="" xmlns:a16="http://schemas.microsoft.com/office/drawing/2014/main" id="{15441692-4EED-1442-A693-5A71AF0EF3D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472" y="2928934"/>
            <a:ext cx="2428875" cy="3143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682905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accent1"/>
                </a:solidFill>
                <a:latin typeface="Kunstler Script" pitchFamily="66" charset="0"/>
              </a:rPr>
              <a:t>                        </a:t>
            </a:r>
            <a:r>
              <a:rPr lang="ar-SA" dirty="0" smtClean="0">
                <a:solidFill>
                  <a:schemeClr val="accent1"/>
                </a:solidFill>
                <a:latin typeface="Matura MT Script Capitals" pitchFamily="66" charset="0"/>
              </a:rPr>
              <a:t>❞المرأة في الفضاء❝</a:t>
            </a:r>
            <a:endParaRPr lang="ar-SA" dirty="0">
              <a:solidFill>
                <a:schemeClr val="accent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dirty="0" smtClean="0"/>
              <a:t>مدرسة المنجارة المتوسطة  </a:t>
            </a:r>
          </a:p>
          <a:p>
            <a:endParaRPr lang="ar-SA" sz="4000" dirty="0" smtClean="0"/>
          </a:p>
          <a:p>
            <a:pPr>
              <a:buNone/>
            </a:pPr>
            <a:endParaRPr lang="ar-SA" sz="4000" dirty="0" smtClean="0"/>
          </a:p>
          <a:p>
            <a:r>
              <a:rPr lang="ar-SA" sz="4000" dirty="0" smtClean="0"/>
              <a:t>رائد النشاط /  حمد عريشي </a:t>
            </a:r>
            <a:endParaRPr lang="ar-SA" sz="40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</Words>
  <Application>Microsoft Office PowerPoint</Application>
  <PresentationFormat>مخصص</PresentationFormat>
  <Paragraphs>15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موضوع الأسبوع العالمي للفضاء لعام 2021 هو                      ❞المرأة في الفضاء❝</vt:lpstr>
      <vt:lpstr>اسبوع الفضاء العالمي  النساء في الفضاء </vt:lpstr>
      <vt:lpstr>                            النساء في الفضاء </vt:lpstr>
      <vt:lpstr>    النساء في الفضاء </vt:lpstr>
      <vt:lpstr>النساء في الفضاء </vt:lpstr>
      <vt:lpstr>                        ❞المرأة في الفضاء❝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اسبوع الفضاء العالمي  النساء في الفضاء</dc:title>
  <dc:creator>علي عطيف</dc:creator>
  <cp:lastModifiedBy>ALi-Moosa</cp:lastModifiedBy>
  <cp:revision>4</cp:revision>
  <dcterms:created xsi:type="dcterms:W3CDTF">2021-10-12T08:18:22Z</dcterms:created>
  <dcterms:modified xsi:type="dcterms:W3CDTF">2021-10-14T04:35:37Z</dcterms:modified>
</cp:coreProperties>
</file>